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64"/>
  </p:notesMasterIdLst>
  <p:handoutMasterIdLst>
    <p:handoutMasterId r:id="rId65"/>
  </p:handoutMasterIdLst>
  <p:sldIdLst>
    <p:sldId id="319" r:id="rId2"/>
    <p:sldId id="257" r:id="rId3"/>
    <p:sldId id="476" r:id="rId4"/>
    <p:sldId id="1019" r:id="rId5"/>
    <p:sldId id="1034" r:id="rId6"/>
    <p:sldId id="1020" r:id="rId7"/>
    <p:sldId id="1036" r:id="rId8"/>
    <p:sldId id="1038" r:id="rId9"/>
    <p:sldId id="1040" r:id="rId10"/>
    <p:sldId id="1044" r:id="rId11"/>
    <p:sldId id="1046" r:id="rId12"/>
    <p:sldId id="1048" r:id="rId13"/>
    <p:sldId id="1049" r:id="rId14"/>
    <p:sldId id="1050" r:id="rId15"/>
    <p:sldId id="1052" r:id="rId16"/>
    <p:sldId id="1053" r:id="rId17"/>
    <p:sldId id="1054" r:id="rId18"/>
    <p:sldId id="1091" r:id="rId19"/>
    <p:sldId id="1092" r:id="rId20"/>
    <p:sldId id="1055" r:id="rId21"/>
    <p:sldId id="1021" r:id="rId22"/>
    <p:sldId id="718" r:id="rId23"/>
    <p:sldId id="1059" r:id="rId24"/>
    <p:sldId id="964" r:id="rId25"/>
    <p:sldId id="1093" r:id="rId26"/>
    <p:sldId id="1063" r:id="rId27"/>
    <p:sldId id="1062" r:id="rId28"/>
    <p:sldId id="1061" r:id="rId29"/>
    <p:sldId id="913" r:id="rId30"/>
    <p:sldId id="993" r:id="rId31"/>
    <p:sldId id="994" r:id="rId32"/>
    <p:sldId id="1022" r:id="rId33"/>
    <p:sldId id="1094" r:id="rId34"/>
    <p:sldId id="1072" r:id="rId35"/>
    <p:sldId id="1073" r:id="rId36"/>
    <p:sldId id="1074" r:id="rId37"/>
    <p:sldId id="815" r:id="rId38"/>
    <p:sldId id="1075" r:id="rId39"/>
    <p:sldId id="967" r:id="rId40"/>
    <p:sldId id="969" r:id="rId41"/>
    <p:sldId id="1077" r:id="rId42"/>
    <p:sldId id="1023" r:id="rId43"/>
    <p:sldId id="1078" r:id="rId44"/>
    <p:sldId id="1080" r:id="rId45"/>
    <p:sldId id="1081" r:id="rId46"/>
    <p:sldId id="1082" r:id="rId47"/>
    <p:sldId id="1084" r:id="rId48"/>
    <p:sldId id="1095" r:id="rId49"/>
    <p:sldId id="1096" r:id="rId50"/>
    <p:sldId id="1087" r:id="rId51"/>
    <p:sldId id="1025" r:id="rId52"/>
    <p:sldId id="999" r:id="rId53"/>
    <p:sldId id="1003" r:id="rId54"/>
    <p:sldId id="1004" r:id="rId55"/>
    <p:sldId id="1027" r:id="rId56"/>
    <p:sldId id="1006" r:id="rId57"/>
    <p:sldId id="1009" r:id="rId58"/>
    <p:sldId id="1030" r:id="rId59"/>
    <p:sldId id="1089" r:id="rId60"/>
    <p:sldId id="1097" r:id="rId61"/>
    <p:sldId id="580" r:id="rId62"/>
    <p:sldId id="774" r:id="rId6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3300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4509" autoAdjust="0"/>
  </p:normalViewPr>
  <p:slideViewPr>
    <p:cSldViewPr>
      <p:cViewPr varScale="1">
        <p:scale>
          <a:sx n="81" d="100"/>
          <a:sy n="81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20654C-05FD-4998-B6BC-1CC0122A9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5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84B6DB-20B4-4F58-BE99-D341CE2D7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9658AD-296D-43F7-A784-B0DE2167E844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40145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19D040-26AE-4679-ABA2-F32CD4DD2863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7677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47023-CCC6-4EA3-A99A-D40E21490073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2515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3DCE26-DFB7-4266-9B21-3D023866EBB4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50066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2DF04B-8247-439D-B57F-2E15896A7140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6122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241B60-1830-43F5-9A81-54511CBA5E00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111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C32FBB-5C2F-4C88-AEFA-3F191FC527E1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3951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D060B4-EA20-419F-B206-A258FC2114E1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2355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913FB3-2954-41AB-80EE-110445C179B0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2754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4EAB2-CAAA-4207-A65C-CB03F3157844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5070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93CF44-F04E-48B3-8609-13CE6B890107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4237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188EB-CA95-4195-AD1F-EAC838908882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28179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10FAB9-A5BB-4491-B24B-3C83BB1CB820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9444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07B4C9-31AB-4A58-9492-FE4B453631FE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04729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B6FD42-C032-4317-BBE8-3478F228FE7D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40034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E6285B-7191-4DE8-A389-FE48DDCE3C2B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9066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04322-7370-4A14-A448-3A896162635C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2882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6AD4AA-0B6E-443F-AB2D-5EC2DF16F209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52829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F56101-79ED-4E91-BC70-B8EDC06FEC86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80924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0C5E03-59E6-4506-BD93-CF3DFC20DA8E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39130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46E5F7-1E6F-4EBF-85BF-85A92AB6290D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38468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816F00-AB50-461B-A3C1-4ABCF2356C9F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016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F63BA3-BE97-44DE-8B7B-19AFDDFBE218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27332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B33D0D-B567-4A26-8B9D-0B0BE13C30EA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51672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731D1F-28EF-45C7-9E64-6510F6E70DC2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9407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A1111F-2A0C-432E-A644-3C5B0F65A7A3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66347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D449CD-A5B3-4C55-A8A4-FB819711BF50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33816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D449CD-A5B3-4C55-A8A4-FB819711BF50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14174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0FD62-18EB-4241-9ACE-7548FD77EC7F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7096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8888F3-E1A4-47A9-BCEA-A4063099B572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36761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2568A-F347-434A-808F-8DA252155348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43906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2E463A-D666-441D-A793-BF6527E9D822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19983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A7690-CB51-4E8E-A404-BF5B65AEB067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331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823C1-F9C4-4E57-BE58-C3B590BDBFF9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74834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A9A69F-8F31-48CF-8E17-9D556F63FA03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24471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5AE9AB-368C-4ED9-AAE2-BB082B5B2C0B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7299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67DF-E77C-4DDB-8489-3A1DC4051903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984567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9F99E5-4216-45E7-AFEE-CC6B246B0065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78687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CE1A7A-8D00-4709-B989-2D76C54AA31B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357838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739419-4D63-4011-BBF1-6BE7BA1EFC2F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249127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A58E13-751E-40D1-A27C-BE0DC4518056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1730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98904-A137-486A-B6D4-78DDA8ABC732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42219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98904-A137-486A-B6D4-78DDA8ABC732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0055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98904-A137-486A-B6D4-78DDA8ABC732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2329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7EA7CB-9E46-41BB-ADA1-D691C69B45EC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91905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84CB96-64F6-40F6-8E6B-BAD847A827C8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51095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039A2F-5CE5-4986-8F2B-312279FFE52B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998061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522144-AB2D-413A-B0F0-259193298F8F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3882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F09E25-740F-47AE-9F9F-55E3775D0AAF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680666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83614D-5EA6-41C5-963E-F93EE6CA9B93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015361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15D465-5D32-4C3E-A9B3-E937E13231D8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43221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517CDF-9441-43C7-9B0C-F562AA72A67A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56218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DE141-9D30-44A8-B74A-79C0FD7261AF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860635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90E30A-00CE-432F-A96C-21B3B243B032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32574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EB359F-CD6D-400D-BF75-A15F611AD5AF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5733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4987CA-4083-4CB8-B9BB-823B7E70BC7F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003110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7F877-C15B-48F3-8FA9-52CF1A66C6BF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8528087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D828D8-94D2-41E8-826D-9F782C2D6C4F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9924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C24BDB-BD7F-40BB-8915-36BF77ECC55C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5733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F5D8DE-654B-4A36-B05A-A8F219821664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228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701DC-590C-4710-B69B-992E362F27C0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8536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Linux+ Guide to Linux Certification, Second Edition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59D1D5-6AAD-4890-84E6-D0E63CBC45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B3A985-24B9-48A6-A0E8-1F1267021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BBFD29-AB7F-4A76-9489-4FD3733FB8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35EAF-172D-40C5-8507-B031530C3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CD3D50-8585-4B4A-AA5F-011489CE62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95863E-4A1C-4E12-8597-311C3BF6F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374708-351D-4DC6-ACD1-560AA6FF0D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6AF65A-352A-4331-8528-6A939B7AF1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A2BB58-BF8B-458A-9CB1-07EAB75BDE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12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Disaster Recovery and Troubleshooting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Event Viewer (cont'd.)</a:t>
            </a:r>
          </a:p>
          <a:p>
            <a:pPr lvl="2"/>
            <a:r>
              <a:rPr lang="en-US" smtClean="0"/>
              <a:t>Each event includes additional information that is not displayed on the General tab</a:t>
            </a:r>
          </a:p>
          <a:p>
            <a:pPr lvl="2"/>
            <a:r>
              <a:rPr lang="en-US" smtClean="0"/>
              <a:t>Details of a single event can be copied to the Windows clipboard</a:t>
            </a:r>
          </a:p>
          <a:p>
            <a:pPr lvl="1"/>
            <a:r>
              <a:rPr lang="en-US" smtClean="0"/>
              <a:t>Shared Folders identifies:</a:t>
            </a:r>
          </a:p>
          <a:p>
            <a:pPr lvl="2"/>
            <a:r>
              <a:rPr lang="en-US" smtClean="0"/>
              <a:t>What folders are shared on the current computer</a:t>
            </a:r>
          </a:p>
          <a:p>
            <a:pPr lvl="2"/>
            <a:r>
              <a:rPr lang="en-US" smtClean="0"/>
              <a:t>Who is connected to those shared folders</a:t>
            </a:r>
          </a:p>
          <a:p>
            <a:pPr lvl="2"/>
            <a:r>
              <a:rPr lang="en-US" smtClean="0"/>
              <a:t>What files in those shared folders are open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Local Users and Groups</a:t>
            </a:r>
          </a:p>
          <a:p>
            <a:pPr lvl="2"/>
            <a:r>
              <a:rPr lang="en-US" smtClean="0"/>
              <a:t>Identifies the users created on the local computer and the security groups those users belong to</a:t>
            </a:r>
          </a:p>
          <a:p>
            <a:pPr lvl="1"/>
            <a:r>
              <a:rPr lang="en-US" smtClean="0"/>
              <a:t>Performance console</a:t>
            </a:r>
          </a:p>
          <a:p>
            <a:pPr lvl="2"/>
            <a:r>
              <a:rPr lang="en-US" smtClean="0"/>
              <a:t>Used to view real-time performance data or stored performance data from a log file</a:t>
            </a:r>
          </a:p>
          <a:p>
            <a:pPr lvl="1"/>
            <a:r>
              <a:rPr lang="en-US" smtClean="0"/>
              <a:t>Device Manager</a:t>
            </a:r>
          </a:p>
          <a:p>
            <a:pPr lvl="2"/>
            <a:r>
              <a:rPr lang="en-US" smtClean="0"/>
              <a:t>Reports status of currently attached hardware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Disk Management</a:t>
            </a:r>
          </a:p>
          <a:p>
            <a:pPr lvl="2"/>
            <a:r>
              <a:rPr lang="en-US" smtClean="0"/>
              <a:t>Reports the disk configuration of the computer</a:t>
            </a:r>
          </a:p>
          <a:p>
            <a:pPr lvl="1"/>
            <a:r>
              <a:rPr lang="en-US" smtClean="0"/>
              <a:t>Services</a:t>
            </a:r>
          </a:p>
          <a:p>
            <a:pPr lvl="2"/>
            <a:r>
              <a:rPr lang="en-US" smtClean="0"/>
              <a:t>Presents controls and reports the state of installed services that can be managed from this user interface</a:t>
            </a:r>
          </a:p>
          <a:p>
            <a:pPr lvl="2"/>
            <a:r>
              <a:rPr lang="en-US" smtClean="0"/>
              <a:t>Services run as a process in the background</a:t>
            </a:r>
          </a:p>
          <a:p>
            <a:pPr lvl="3"/>
            <a:r>
              <a:rPr lang="en-US" smtClean="0"/>
              <a:t>Within a session restricted from the user’s own session for security isolation</a:t>
            </a:r>
          </a:p>
          <a:p>
            <a:pPr lvl="2"/>
            <a:r>
              <a:rPr lang="en-US" smtClean="0"/>
              <a:t>Properties of a service can be modified</a:t>
            </a:r>
          </a:p>
          <a:p>
            <a:pPr lvl="3"/>
            <a:r>
              <a:rPr lang="en-US" smtClean="0"/>
              <a:t>By selecting a specific service in the Services console and selecting 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Netlogon</a:t>
            </a:r>
            <a:r>
              <a:rPr lang="en-US" dirty="0" smtClean="0"/>
              <a:t> Properties Dialog Box</a:t>
            </a:r>
            <a:endParaRPr lang="en-US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1662701"/>
            <a:ext cx="4358640" cy="50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Services (cont'd.)</a:t>
            </a:r>
          </a:p>
          <a:p>
            <a:pPr lvl="2"/>
            <a:r>
              <a:rPr lang="en-US" smtClean="0"/>
              <a:t>Operates as an application in its own secured session</a:t>
            </a:r>
          </a:p>
          <a:p>
            <a:pPr lvl="3"/>
            <a:r>
              <a:rPr lang="en-US" smtClean="0"/>
              <a:t>With the security credentials defined on the Log On tab of the service’s properties</a:t>
            </a:r>
          </a:p>
          <a:p>
            <a:pPr lvl="2"/>
            <a:r>
              <a:rPr lang="en-US" smtClean="0"/>
              <a:t>Services that fail or crash may be configured to restart based on the settings found on the Recovery tab</a:t>
            </a:r>
          </a:p>
          <a:p>
            <a:pPr lvl="2"/>
            <a:r>
              <a:rPr lang="en-US" smtClean="0"/>
              <a:t>Service can be experiencing errors or issues</a:t>
            </a:r>
          </a:p>
          <a:p>
            <a:pPr lvl="3"/>
            <a:r>
              <a:rPr lang="en-US" smtClean="0"/>
              <a:t>Due to the effect of other services it depends on that are having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Netlogon</a:t>
            </a:r>
            <a:r>
              <a:rPr lang="en-US" dirty="0"/>
              <a:t> Properties Dialog Box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1447800"/>
            <a:ext cx="4358640" cy="50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Netlogon</a:t>
            </a:r>
            <a:r>
              <a:rPr lang="en-US" dirty="0"/>
              <a:t> Properties Dialog Box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1447800"/>
            <a:ext cx="4358640" cy="50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WMI Control</a:t>
            </a:r>
          </a:p>
          <a:p>
            <a:pPr lvl="2"/>
            <a:r>
              <a:rPr lang="en-US" smtClean="0"/>
              <a:t>Configures and controls the Windows Management Instrumentation (WMI) service</a:t>
            </a:r>
          </a:p>
          <a:p>
            <a:pPr lvl="2"/>
            <a:r>
              <a:rPr lang="en-US" smtClean="0"/>
              <a:t>WMI allows management systems to interact with agent software running as part of Windows operating system</a:t>
            </a:r>
          </a:p>
          <a:p>
            <a:r>
              <a:rPr lang="en-US" smtClean="0"/>
              <a:t>Action Center</a:t>
            </a:r>
          </a:p>
          <a:p>
            <a:pPr lvl="1"/>
            <a:r>
              <a:rPr lang="en-US" smtClean="0"/>
              <a:t>Single location where you can identify and address any security issues, maintenance requirements, and errors that have arisen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Window</a:t>
            </a:r>
            <a:endParaRPr lang="en-US" dirty="0" smtClean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Monitor</a:t>
            </a:r>
            <a:endParaRPr lang="en-US" dirty="0" smtClean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4025"/>
            <a:ext cx="8534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general principles of troubleshooting</a:t>
            </a:r>
          </a:p>
          <a:p>
            <a:r>
              <a:rPr lang="en-US" dirty="0" smtClean="0"/>
              <a:t>Use Windows Backup and Restore to protect user and system components</a:t>
            </a:r>
          </a:p>
          <a:p>
            <a:r>
              <a:rPr lang="en-US" dirty="0" smtClean="0"/>
              <a:t>Describe the major tools used to repair Windows 7</a:t>
            </a:r>
          </a:p>
          <a:p>
            <a:r>
              <a:rPr lang="en-US" dirty="0" smtClean="0"/>
              <a:t>Identify systems and tools that assist in preventative maintenance operations</a:t>
            </a:r>
          </a:p>
          <a:p>
            <a:r>
              <a:rPr lang="en-US" dirty="0" smtClean="0"/>
              <a:t>Review advanced troubleshooting areas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and Support</a:t>
            </a:r>
          </a:p>
          <a:p>
            <a:pPr lvl="1"/>
            <a:r>
              <a:rPr lang="en-US" dirty="0" smtClean="0"/>
              <a:t>Available from the Start Menu</a:t>
            </a:r>
          </a:p>
          <a:p>
            <a:pPr lvl="1"/>
            <a:r>
              <a:rPr lang="en-US" dirty="0" smtClean="0"/>
              <a:t>Useful research tool to source troubleshooting advice </a:t>
            </a:r>
          </a:p>
          <a:p>
            <a:r>
              <a:rPr lang="en-US" dirty="0" smtClean="0"/>
              <a:t>Microsoft Support Web Site</a:t>
            </a:r>
          </a:p>
          <a:p>
            <a:pPr lvl="1"/>
            <a:r>
              <a:rPr lang="en-US" dirty="0" smtClean="0">
                <a:hlinkClick r:id="rId3"/>
              </a:rPr>
              <a:t>http://support.microsoft.com</a:t>
            </a:r>
            <a:endParaRPr lang="en-US" dirty="0" smtClean="0"/>
          </a:p>
          <a:p>
            <a:pPr lvl="1"/>
            <a:r>
              <a:rPr lang="en-US" dirty="0" smtClean="0"/>
              <a:t>Common knowledge base provided with searchable articles describing problems and suggested solutions</a:t>
            </a:r>
          </a:p>
          <a:p>
            <a:pPr lvl="1"/>
            <a:r>
              <a:rPr lang="en-US" dirty="0" smtClean="0"/>
              <a:t>Each knowledge base article is assigned an article number that is usually prefaced with the letters KB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Guidelines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Common solution guidelines</a:t>
            </a:r>
          </a:p>
          <a:p>
            <a:pPr lvl="1"/>
            <a:r>
              <a:rPr lang="en-US" dirty="0" smtClean="0"/>
              <a:t>Be patient</a:t>
            </a:r>
          </a:p>
          <a:p>
            <a:pPr lvl="1"/>
            <a:r>
              <a:rPr lang="en-US" dirty="0" smtClean="0"/>
              <a:t>Familiarize yourself with the involved hardware and software</a:t>
            </a:r>
          </a:p>
          <a:p>
            <a:pPr lvl="1"/>
            <a:r>
              <a:rPr lang="en-US" dirty="0" smtClean="0"/>
              <a:t>Limit changes</a:t>
            </a:r>
          </a:p>
          <a:p>
            <a:pPr lvl="1"/>
            <a:r>
              <a:rPr lang="en-US" dirty="0" smtClean="0"/>
              <a:t>Confirm recent changes</a:t>
            </a:r>
          </a:p>
          <a:p>
            <a:pPr lvl="1"/>
            <a:r>
              <a:rPr lang="en-US" dirty="0" smtClean="0"/>
              <a:t>Attempt to isolate the problem</a:t>
            </a:r>
          </a:p>
          <a:p>
            <a:pPr lvl="1"/>
            <a:r>
              <a:rPr lang="en-US" dirty="0" smtClean="0"/>
              <a:t>Identify past problem areas</a:t>
            </a:r>
          </a:p>
          <a:p>
            <a:pPr lvl="1"/>
            <a:r>
              <a:rPr lang="en-US" dirty="0" smtClean="0"/>
              <a:t>Try the easy and quick fix </a:t>
            </a:r>
            <a:r>
              <a:rPr lang="en-US" dirty="0" smtClean="0"/>
              <a:t>first</a:t>
            </a:r>
          </a:p>
          <a:p>
            <a:pPr lvl="1"/>
            <a:r>
              <a:rPr lang="en-US" dirty="0"/>
              <a:t>Focus on the main problem area</a:t>
            </a:r>
          </a:p>
          <a:p>
            <a:pPr lvl="1"/>
            <a:r>
              <a:rPr lang="en-US" dirty="0"/>
              <a:t>Profile the failure</a:t>
            </a:r>
          </a:p>
          <a:p>
            <a:pPr lvl="1"/>
            <a:r>
              <a:rPr lang="en-US" dirty="0"/>
              <a:t>Log problems and attempted solutions</a:t>
            </a:r>
          </a:p>
          <a:p>
            <a:pPr lvl="1"/>
            <a:r>
              <a:rPr lang="en-US" dirty="0"/>
              <a:t>Learn from mistakes</a:t>
            </a:r>
          </a:p>
          <a:p>
            <a:pPr lvl="1"/>
            <a:r>
              <a:rPr lang="en-US" dirty="0"/>
              <a:t>Ask for help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Backup and Restore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data is lost, the only way to recover it may be from a backup copy</a:t>
            </a:r>
          </a:p>
          <a:p>
            <a:r>
              <a:rPr lang="en-US" smtClean="0"/>
              <a:t>Windows 7 includes Backup and Restore</a:t>
            </a:r>
          </a:p>
          <a:p>
            <a:pPr lvl="1"/>
            <a:r>
              <a:rPr lang="en-US" smtClean="0"/>
              <a:t>Provides user the ability to back up files, restore files, create a system image, and create a system repair disc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Backup Utility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399"/>
            <a:ext cx="8534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Backup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backup</a:t>
            </a:r>
          </a:p>
          <a:p>
            <a:pPr lvl="1"/>
            <a:r>
              <a:rPr lang="en-US" smtClean="0"/>
              <a:t>Designed to back up data files for all people who use the computer</a:t>
            </a:r>
          </a:p>
          <a:p>
            <a:r>
              <a:rPr lang="en-US" smtClean="0"/>
              <a:t>When a user first clicks on Set up backup, the Set up backup wizard is started</a:t>
            </a:r>
          </a:p>
          <a:p>
            <a:pPr lvl="1"/>
            <a:r>
              <a:rPr lang="en-US" smtClean="0"/>
              <a:t>Wizard asks where backup data will be saved</a:t>
            </a:r>
          </a:p>
          <a:p>
            <a:r>
              <a:rPr lang="en-US" smtClean="0"/>
              <a:t>Wizard asks user to select the types of data</a:t>
            </a:r>
          </a:p>
          <a:p>
            <a:r>
              <a:rPr lang="en-US" smtClean="0"/>
              <a:t>Can schedule periodic back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Setup</a:t>
            </a:r>
            <a:endParaRPr lang="en-US" dirty="0" smtClean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20" y="1524000"/>
            <a:ext cx="5272405" cy="51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Setup</a:t>
            </a:r>
            <a:endParaRPr lang="en-US" dirty="0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97" y="1524000"/>
            <a:ext cx="5272405" cy="51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Setup</a:t>
            </a:r>
            <a:endParaRPr lang="en-US" dirty="0" smtClean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97" y="1524000"/>
            <a:ext cx="5272405" cy="51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Backup (cont'd.)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Backed-up files are stored in the target location using a complex folder structure</a:t>
            </a:r>
          </a:p>
          <a:p>
            <a:pPr lvl="1"/>
            <a:r>
              <a:rPr lang="en-US" smtClean="0"/>
              <a:t>Identifies computer, date, and time of backup</a:t>
            </a:r>
          </a:p>
          <a:p>
            <a:r>
              <a:rPr lang="en-US" smtClean="0"/>
              <a:t>Compressed files store the collected data</a:t>
            </a:r>
          </a:p>
          <a:p>
            <a:pPr lvl="1"/>
            <a:r>
              <a:rPr lang="en-US" smtClean="0"/>
              <a:t>Maximizes backup location’s storage space</a:t>
            </a:r>
          </a:p>
          <a:p>
            <a:r>
              <a:rPr lang="en-US" smtClean="0"/>
              <a:t>Backup folder structure is not to be browsed directly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Restore Files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Backup and Restore utility has an option to restore files</a:t>
            </a:r>
          </a:p>
          <a:p>
            <a:r>
              <a:rPr lang="en-US" smtClean="0"/>
              <a:t>Restore files window</a:t>
            </a:r>
          </a:p>
          <a:p>
            <a:pPr lvl="1"/>
            <a:r>
              <a:rPr lang="en-US" smtClean="0"/>
              <a:t>Offers you the ability to Search, Browse for files, or Browse for folders that need to be restored</a:t>
            </a:r>
          </a:p>
          <a:p>
            <a:r>
              <a:rPr lang="en-US" smtClean="0"/>
              <a:t>Files and folders can be added to the list of what data to restore</a:t>
            </a:r>
          </a:p>
          <a:p>
            <a:r>
              <a:rPr lang="en-US" smtClean="0"/>
              <a:t>Restore File wizard asks where the recovered data should 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Principles of Troubleshooting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Troubleshooting</a:t>
            </a:r>
          </a:p>
          <a:p>
            <a:pPr lvl="1"/>
            <a:r>
              <a:rPr lang="en-US" smtClean="0"/>
              <a:t>Process that systematically diagnoses and analyzes a situation to understand why it differs from a desired situation</a:t>
            </a:r>
          </a:p>
          <a:p>
            <a:r>
              <a:rPr lang="en-US" smtClean="0"/>
              <a:t>Once the problem is understood</a:t>
            </a:r>
          </a:p>
          <a:p>
            <a:pPr lvl="1"/>
            <a:r>
              <a:rPr lang="en-US" smtClean="0"/>
              <a:t>Potential solutions can be suggested and investigated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System Image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a system image wizard</a:t>
            </a:r>
          </a:p>
          <a:p>
            <a:pPr lvl="1"/>
            <a:r>
              <a:rPr lang="en-US" smtClean="0"/>
              <a:t>Creates a complete image of the computer</a:t>
            </a:r>
          </a:p>
          <a:p>
            <a:pPr lvl="2"/>
            <a:r>
              <a:rPr lang="en-US" smtClean="0"/>
              <a:t>Allows the operating system, applications, data, and custom settings to all be restored at one time</a:t>
            </a:r>
          </a:p>
          <a:p>
            <a:pPr lvl="1"/>
            <a:r>
              <a:rPr lang="en-US" smtClean="0"/>
              <a:t>Accessible through the Backup and Restore tool</a:t>
            </a:r>
          </a:p>
          <a:p>
            <a:pPr lvl="1"/>
            <a:r>
              <a:rPr lang="en-US" smtClean="0"/>
              <a:t>System can be restored in three ways </a:t>
            </a:r>
          </a:p>
          <a:p>
            <a:pPr lvl="1"/>
            <a:r>
              <a:rPr lang="en-US" smtClean="0"/>
              <a:t>Scan for devices capable of backing up the image</a:t>
            </a:r>
          </a:p>
          <a:p>
            <a:r>
              <a:rPr lang="en-US" smtClean="0"/>
              <a:t>Image data stored as virtual hard disk image (.VHD)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Repairing Windows 7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tools used to diagnose and repair Windows 7</a:t>
            </a:r>
          </a:p>
          <a:p>
            <a:pPr lvl="1"/>
            <a:r>
              <a:rPr lang="en-US" smtClean="0"/>
              <a:t>Advanced Boot Options Menu</a:t>
            </a:r>
          </a:p>
          <a:p>
            <a:pPr lvl="1"/>
            <a:r>
              <a:rPr lang="en-US" smtClean="0"/>
              <a:t>System Restore</a:t>
            </a:r>
          </a:p>
          <a:p>
            <a:pPr lvl="1"/>
            <a:r>
              <a:rPr lang="en-US" smtClean="0"/>
              <a:t>Device Driver Rollback</a:t>
            </a:r>
          </a:p>
          <a:p>
            <a:pPr lvl="1"/>
            <a:r>
              <a:rPr lang="en-US" smtClean="0"/>
              <a:t>Windows Recovery Environment</a:t>
            </a:r>
          </a:p>
          <a:p>
            <a:pPr lvl="1"/>
            <a:r>
              <a:rPr lang="en-US" smtClean="0"/>
              <a:t>Automatic Repairs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Boot Options Menu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computer is started</a:t>
            </a:r>
          </a:p>
          <a:p>
            <a:pPr lvl="1"/>
            <a:r>
              <a:rPr lang="en-US" smtClean="0"/>
              <a:t>Can detect if the computer was not shut down properly</a:t>
            </a:r>
          </a:p>
          <a:p>
            <a:pPr lvl="1"/>
            <a:r>
              <a:rPr lang="en-US" smtClean="0"/>
              <a:t>Advanced Boot Options menu displayed automatically</a:t>
            </a:r>
          </a:p>
          <a:p>
            <a:r>
              <a:rPr lang="en-US" smtClean="0"/>
              <a:t>To open this menu manually</a:t>
            </a:r>
          </a:p>
          <a:p>
            <a:pPr lvl="1"/>
            <a:r>
              <a:rPr lang="en-US" smtClean="0"/>
              <a:t>Computer must be restarted and the F8 function key must be pressed before the Windows Logo appears</a:t>
            </a:r>
          </a:p>
          <a:p>
            <a:r>
              <a:rPr lang="en-US" smtClean="0"/>
              <a:t>Safe Mode</a:t>
            </a:r>
          </a:p>
          <a:p>
            <a:pPr lvl="1"/>
            <a:r>
              <a:rPr lang="en-US" smtClean="0"/>
              <a:t>Limited functionality, troubleshooting startup mode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Boot Options Menu (cont'd.)</a:t>
            </a:r>
          </a:p>
        </p:txBody>
      </p:sp>
      <p:pic>
        <p:nvPicPr>
          <p:cNvPr id="3078" name="Picture 6" descr="http://ww2.justanswer.com/uploads/krkljatorm/2011-08-14_190240_advanced_boot_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600200"/>
            <a:ext cx="6600825" cy="49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Boot Options Menu (cont'd.)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Mode (cont'd.)</a:t>
            </a:r>
          </a:p>
          <a:p>
            <a:pPr lvl="1"/>
            <a:r>
              <a:rPr lang="en-US" smtClean="0"/>
              <a:t>Authentication is still required to log in</a:t>
            </a:r>
          </a:p>
          <a:p>
            <a:pPr lvl="1"/>
            <a:r>
              <a:rPr lang="en-US" smtClean="0"/>
              <a:t>Extra applications do not run</a:t>
            </a:r>
          </a:p>
          <a:p>
            <a:pPr lvl="1"/>
            <a:r>
              <a:rPr lang="en-US" smtClean="0"/>
              <a:t>Active hardware device drivers are restricted as well</a:t>
            </a:r>
          </a:p>
          <a:p>
            <a:pPr lvl="1"/>
            <a:r>
              <a:rPr lang="en-US" smtClean="0"/>
              <a:t>Not all of the system services are enabled</a:t>
            </a:r>
          </a:p>
          <a:p>
            <a:pPr lvl="2"/>
            <a:r>
              <a:rPr lang="en-US" smtClean="0"/>
              <a:t>Networking system is not considered essential</a:t>
            </a:r>
          </a:p>
          <a:p>
            <a:r>
              <a:rPr lang="en-US" smtClean="0"/>
              <a:t>Safe Mode with Networking</a:t>
            </a:r>
          </a:p>
          <a:p>
            <a:pPr lvl="1"/>
            <a:r>
              <a:rPr lang="en-US" smtClean="0"/>
              <a:t>Limited networking components are enabled</a:t>
            </a:r>
          </a:p>
          <a:p>
            <a:pPr lvl="1"/>
            <a:r>
              <a:rPr lang="en-US" smtClean="0"/>
              <a:t>Not designed to support all networking features</a:t>
            </a:r>
          </a:p>
          <a:p>
            <a:pPr lvl="1"/>
            <a:r>
              <a:rPr lang="en-US" smtClean="0"/>
              <a:t>Can connect to remote 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Boot Options Menu (cont'd.)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Mode with Command Prompt</a:t>
            </a:r>
          </a:p>
          <a:p>
            <a:pPr lvl="1"/>
            <a:r>
              <a:rPr lang="en-US" smtClean="0"/>
              <a:t>Many command-line tools can be used to modify or review the state of the computer</a:t>
            </a:r>
          </a:p>
          <a:p>
            <a:pPr lvl="1"/>
            <a:r>
              <a:rPr lang="en-US" smtClean="0"/>
              <a:t>Avoids graphical environment</a:t>
            </a:r>
          </a:p>
          <a:p>
            <a:pPr lvl="1"/>
            <a:r>
              <a:rPr lang="en-US" smtClean="0"/>
              <a:t>Can roll back to an earlier system restore point</a:t>
            </a:r>
          </a:p>
          <a:p>
            <a:r>
              <a:rPr lang="en-US" smtClean="0"/>
              <a:t>Last Good Known Configuration</a:t>
            </a:r>
          </a:p>
          <a:p>
            <a:pPr lvl="1"/>
            <a:r>
              <a:rPr lang="en-US" smtClean="0"/>
              <a:t>If no suitable restore point to roll back to and the computer recently started without problems</a:t>
            </a:r>
          </a:p>
          <a:p>
            <a:pPr lvl="2"/>
            <a:r>
              <a:rPr lang="en-US" smtClean="0"/>
              <a:t>Last Known Good configuration might restore functionality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Boot Options Menu (cont'd.)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Other advanced boot options</a:t>
            </a:r>
          </a:p>
          <a:p>
            <a:pPr lvl="1"/>
            <a:r>
              <a:rPr lang="en-US" smtClean="0"/>
              <a:t>Enable Boot Logging</a:t>
            </a:r>
          </a:p>
          <a:p>
            <a:pPr lvl="1"/>
            <a:r>
              <a:rPr lang="en-US" smtClean="0"/>
              <a:t>Enable low resolution video (640×480)</a:t>
            </a:r>
          </a:p>
          <a:p>
            <a:pPr lvl="1"/>
            <a:r>
              <a:rPr lang="en-US" smtClean="0"/>
              <a:t>Directory Services Restore Mode</a:t>
            </a:r>
          </a:p>
          <a:p>
            <a:pPr lvl="1"/>
            <a:r>
              <a:rPr lang="en-US" smtClean="0"/>
              <a:t>Debugging Mode</a:t>
            </a:r>
          </a:p>
          <a:p>
            <a:pPr lvl="1"/>
            <a:r>
              <a:rPr lang="en-US" smtClean="0"/>
              <a:t>Disable automatic restart on system failure</a:t>
            </a:r>
          </a:p>
          <a:p>
            <a:pPr lvl="1"/>
            <a:r>
              <a:rPr lang="en-US" smtClean="0"/>
              <a:t>Disable Driver Signature Enforcement</a:t>
            </a:r>
          </a:p>
          <a:p>
            <a:pPr lvl="1"/>
            <a:r>
              <a:rPr lang="en-US" smtClean="0"/>
              <a:t>Start Windows Normally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Restore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Restore</a:t>
            </a:r>
          </a:p>
          <a:p>
            <a:pPr lvl="1"/>
            <a:r>
              <a:rPr lang="en-US" smtClean="0"/>
              <a:t>Can return operating system to previously saved state </a:t>
            </a:r>
          </a:p>
          <a:p>
            <a:pPr lvl="2"/>
            <a:r>
              <a:rPr lang="en-US" smtClean="0"/>
              <a:t>By reversing changes to Windows system files, the registry, and newly installed software</a:t>
            </a:r>
          </a:p>
          <a:p>
            <a:pPr lvl="1"/>
            <a:r>
              <a:rPr lang="en-US" smtClean="0"/>
              <a:t>Does not guarantee reversal of all changes</a:t>
            </a:r>
          </a:p>
          <a:p>
            <a:r>
              <a:rPr lang="en-US" smtClean="0"/>
              <a:t>Restore point: snapshot computer state</a:t>
            </a:r>
          </a:p>
          <a:p>
            <a:pPr lvl="1"/>
            <a:r>
              <a:rPr lang="en-US" smtClean="0"/>
              <a:t>Saved on disk that holds the original copy of the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Restore (cont'd.)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Space used on a disk to collect restore point data can be adjusted</a:t>
            </a:r>
          </a:p>
          <a:p>
            <a:r>
              <a:rPr lang="en-US" smtClean="0"/>
              <a:t>System Protection tab of the System Properties window allows the user to:</a:t>
            </a:r>
          </a:p>
          <a:p>
            <a:pPr lvl="1"/>
            <a:r>
              <a:rPr lang="en-US" smtClean="0"/>
              <a:t>Manually create a new restore point</a:t>
            </a:r>
          </a:p>
          <a:p>
            <a:pPr lvl="1"/>
            <a:r>
              <a:rPr lang="en-US" smtClean="0"/>
              <a:t>Select which disks are scanned for restore point data</a:t>
            </a:r>
          </a:p>
          <a:p>
            <a:pPr lvl="1"/>
            <a:r>
              <a:rPr lang="en-US" smtClean="0"/>
              <a:t>Trigger the System Restore wizard to revert to a previously saved restore point</a:t>
            </a:r>
          </a:p>
          <a:p>
            <a:r>
              <a:rPr lang="en-US" smtClean="0"/>
              <a:t>When the system is restored to a previous restore point, the current system state is saved first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Restore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10" y="1447800"/>
            <a:ext cx="662178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Windows 7 has sophisticated methods to diagnose and repair as many problems as possible</a:t>
            </a:r>
          </a:p>
          <a:p>
            <a:r>
              <a:rPr lang="en-US" smtClean="0"/>
              <a:t>Automated tools in Windows 7 may fix some problems</a:t>
            </a:r>
          </a:p>
          <a:p>
            <a:pPr lvl="1"/>
            <a:r>
              <a:rPr lang="en-US" smtClean="0"/>
              <a:t>But even these tools have limits</a:t>
            </a:r>
          </a:p>
          <a:p>
            <a:r>
              <a:rPr lang="en-US" smtClean="0"/>
              <a:t>First step in efficient troubleshooting</a:t>
            </a:r>
          </a:p>
          <a:p>
            <a:pPr lvl="1"/>
            <a:r>
              <a:rPr lang="en-US" smtClean="0"/>
              <a:t>Collect details that describe the state of the computer and information that describes the problem</a:t>
            </a:r>
          </a:p>
          <a:p>
            <a:r>
              <a:rPr lang="en-US" smtClean="0"/>
              <a:t>Problem Steps Recorder</a:t>
            </a:r>
          </a:p>
          <a:p>
            <a:pPr lvl="1"/>
            <a:r>
              <a:rPr lang="en-US" smtClean="0"/>
              <a:t>Allows users to record the exact steps required to reproduce a problem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 Rollback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driver can be rolled back</a:t>
            </a:r>
          </a:p>
          <a:p>
            <a:r>
              <a:rPr lang="en-US" smtClean="0"/>
              <a:t>Start Device Manager and select the properties of the problem device</a:t>
            </a:r>
          </a:p>
          <a:p>
            <a:r>
              <a:rPr lang="en-US" smtClean="0"/>
              <a:t>From the Driver tab, click the Roll Back Driver button to restore the device driver to a prior version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 Rollback (cont'd.)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1491381"/>
            <a:ext cx="4491038" cy="50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Recovery Environment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To start the Windows Recovery environment, manually boot from the Windows 7 DVD</a:t>
            </a:r>
          </a:p>
          <a:p>
            <a:r>
              <a:rPr lang="en-US" smtClean="0"/>
              <a:t>Select the option Repair your computer</a:t>
            </a:r>
          </a:p>
          <a:p>
            <a:r>
              <a:rPr lang="en-US" smtClean="0"/>
              <a:t>Scans for installed operating systems to fix</a:t>
            </a:r>
          </a:p>
          <a:p>
            <a:r>
              <a:rPr lang="en-US" smtClean="0"/>
              <a:t>System Recovery Center menu is displayed</a:t>
            </a:r>
          </a:p>
          <a:p>
            <a:r>
              <a:rPr lang="en-US" smtClean="0"/>
              <a:t>Startup Repair Tool</a:t>
            </a:r>
          </a:p>
          <a:p>
            <a:pPr lvl="1"/>
            <a:r>
              <a:rPr lang="en-US" smtClean="0"/>
              <a:t>Used to recover a Windows 7 installation</a:t>
            </a:r>
          </a:p>
          <a:p>
            <a:pPr lvl="1"/>
            <a:r>
              <a:rPr lang="en-US" smtClean="0"/>
              <a:t>Automatically fixes problems</a:t>
            </a:r>
          </a:p>
          <a:p>
            <a:pPr lvl="1"/>
            <a:r>
              <a:rPr lang="en-US" smtClean="0"/>
              <a:t>Contains built-in intelligence that can examine the operating system files, logs, and settings automatically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pic>
        <p:nvPicPr>
          <p:cNvPr id="58375" name="Picture 7" descr="http://simplehacksnreviews.files.wordpress.com/2011/10/recovery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27" y="2057400"/>
            <a:ext cx="5143946" cy="3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pic>
        <p:nvPicPr>
          <p:cNvPr id="59399" name="Picture 7" descr="http://cdn.ghacks.net/wp-content/uploads/2010/06/F11xx1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87" y="1676399"/>
            <a:ext cx="6196826" cy="4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pic>
        <p:nvPicPr>
          <p:cNvPr id="60423" name="Picture 7" descr="http://www.dedoimedo.com/images/computers_years/2011_1/win-7-rescue-che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52600"/>
            <a:ext cx="5867400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Startup Repair Tool (cont'd.)</a:t>
            </a:r>
          </a:p>
          <a:p>
            <a:pPr lvl="1"/>
            <a:r>
              <a:rPr lang="en-US" smtClean="0"/>
              <a:t>Designed to report on what it believes is the root cause of any boot failure</a:t>
            </a:r>
          </a:p>
          <a:p>
            <a:r>
              <a:rPr lang="en-US" smtClean="0"/>
              <a:t>System Restore</a:t>
            </a:r>
          </a:p>
          <a:p>
            <a:pPr lvl="1"/>
            <a:r>
              <a:rPr lang="en-US" smtClean="0"/>
              <a:t>Allows the computer state to be rolled back to a previous restore point</a:t>
            </a:r>
          </a:p>
          <a:p>
            <a:r>
              <a:rPr lang="en-US" smtClean="0"/>
              <a:t>System Image Recovery</a:t>
            </a:r>
          </a:p>
          <a:p>
            <a:pPr lvl="1"/>
            <a:r>
              <a:rPr lang="en-US" smtClean="0"/>
              <a:t>Allows the computer’s operating system to be restored from an image</a:t>
            </a:r>
          </a:p>
          <a:p>
            <a:pPr lvl="2"/>
            <a:r>
              <a:rPr lang="en-US" smtClean="0"/>
              <a:t>Created earlier with the Windows Backup and Restore utility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Memory Diagnostic</a:t>
            </a:r>
          </a:p>
          <a:p>
            <a:pPr lvl="1"/>
            <a:r>
              <a:rPr lang="en-US" smtClean="0"/>
              <a:t>Designed to detect memory (RAM) that is not operating correctly</a:t>
            </a:r>
          </a:p>
          <a:p>
            <a:pPr lvl="1"/>
            <a:r>
              <a:rPr lang="en-US" smtClean="0"/>
              <a:t>Cannot run from within Windows 7</a:t>
            </a:r>
          </a:p>
          <a:p>
            <a:pPr lvl="1"/>
            <a:r>
              <a:rPr lang="en-US" smtClean="0"/>
              <a:t>Type of tests that can be selected are basic, standard, and extended</a:t>
            </a:r>
          </a:p>
          <a:p>
            <a:pPr lvl="1"/>
            <a:r>
              <a:rPr lang="en-US" smtClean="0"/>
              <a:t>Number of passes can be set as an option</a:t>
            </a:r>
          </a:p>
          <a:p>
            <a:pPr lvl="2"/>
            <a:r>
              <a:rPr lang="en-US" smtClean="0"/>
              <a:t>One pass usually sufficient to detect a failure in memory</a:t>
            </a:r>
          </a:p>
          <a:p>
            <a:pPr lvl="1"/>
            <a:r>
              <a:rPr lang="en-US" smtClean="0"/>
              <a:t>Memory is treated as a system, not a single component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pic>
        <p:nvPicPr>
          <p:cNvPr id="4100" name="Picture 4" descr="http://www.online-tech-tips.com/wp-content/uploads/2010/04/RunningWindows7MemoryDiagnosticTool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" y="1676400"/>
            <a:ext cx="732028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pic>
        <p:nvPicPr>
          <p:cNvPr id="5122" name="Picture 2" descr="http://www.bleepstatic.com/tutorials/vista-memory-diagnostics/mem-diag-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information</a:t>
            </a:r>
          </a:p>
          <a:p>
            <a:pPr lvl="1"/>
            <a:r>
              <a:rPr lang="en-US" smtClean="0"/>
              <a:t>Scan the current state of the computer and report its findings in a searchable tree format</a:t>
            </a:r>
          </a:p>
          <a:p>
            <a:pPr lvl="1"/>
            <a:r>
              <a:rPr lang="en-US" smtClean="0"/>
              <a:t>Tool can export its findings to a text file or it can be saved to a System Information file</a:t>
            </a:r>
          </a:p>
          <a:p>
            <a:pPr lvl="1"/>
            <a:r>
              <a:rPr lang="en-US" smtClean="0"/>
              <a:t>File can be e-mailed to another technician</a:t>
            </a:r>
          </a:p>
          <a:p>
            <a:r>
              <a:rPr lang="en-US" smtClean="0"/>
              <a:t>Computer Management</a:t>
            </a:r>
          </a:p>
          <a:p>
            <a:pPr lvl="1"/>
            <a:r>
              <a:rPr lang="en-US" smtClean="0"/>
              <a:t>MMC-based utility used to manage several key systems and operations for a computer</a:t>
            </a:r>
          </a:p>
          <a:p>
            <a:pPr lvl="1"/>
            <a:r>
              <a:rPr lang="en-US" smtClean="0"/>
              <a:t>Can also be used to connect to remote 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Recovery Environment (cont'd.)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Command prompt</a:t>
            </a:r>
          </a:p>
          <a:p>
            <a:pPr lvl="1"/>
            <a:r>
              <a:rPr lang="en-US" altLang="zh-CN" smtClean="0">
                <a:ea typeface="宋体" charset="-122"/>
              </a:rPr>
              <a:t>Allows command-line utilities to be used by the advanced IT administrator in repairing the computer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Repairs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can automatically detect, self-diagnose, and attempt repairs for many common causes of crashes and hangs</a:t>
            </a:r>
          </a:p>
          <a:p>
            <a:r>
              <a:rPr lang="en-US" smtClean="0"/>
              <a:t>If a problem is suspected, Windows 7 attempts to work around the issue</a:t>
            </a:r>
          </a:p>
          <a:p>
            <a:r>
              <a:rPr lang="en-US" smtClean="0"/>
              <a:t>Automated and advanced tools help diagnose startup, memory, hard disk, and networking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Repairs (cont’d.)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Network Diagnostics Wizard</a:t>
            </a:r>
          </a:p>
          <a:p>
            <a:pPr lvl="1"/>
            <a:r>
              <a:rPr lang="en-US" smtClean="0"/>
              <a:t>Network Diagnostics tool</a:t>
            </a:r>
          </a:p>
          <a:p>
            <a:pPr lvl="2"/>
            <a:r>
              <a:rPr lang="en-US" smtClean="0"/>
              <a:t>Uses a built-in decision tree to determine a likely cause and a best course of remedial action</a:t>
            </a:r>
          </a:p>
          <a:p>
            <a:pPr lvl="1"/>
            <a:r>
              <a:rPr lang="en-US" smtClean="0"/>
              <a:t>If a problem is detected by Windows programs </a:t>
            </a:r>
          </a:p>
          <a:p>
            <a:pPr lvl="2"/>
            <a:r>
              <a:rPr lang="en-US" smtClean="0"/>
              <a:t>Network Diagnostics wizard may start automatically and offer to diagnose and repair the problem</a:t>
            </a:r>
          </a:p>
          <a:p>
            <a:pPr lvl="1"/>
            <a:r>
              <a:rPr lang="en-US" smtClean="0"/>
              <a:t>Network Diagnostics wizard may find a likely error and suggest a remedial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Repairs (cont’d.)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Hard Disk Diagnostics</a:t>
            </a:r>
          </a:p>
          <a:p>
            <a:pPr lvl="1"/>
            <a:r>
              <a:rPr lang="en-US" smtClean="0"/>
              <a:t>Device drivers responsible for communicating with the disk hardware</a:t>
            </a:r>
          </a:p>
          <a:p>
            <a:pPr lvl="2"/>
            <a:r>
              <a:rPr lang="en-US" smtClean="0"/>
              <a:t>Can report hard disk problems and defects to the operating system</a:t>
            </a:r>
          </a:p>
          <a:p>
            <a:pPr lvl="1"/>
            <a:r>
              <a:rPr lang="en-US" smtClean="0"/>
              <a:t>Windows 7 prompts user to take proactive 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Preventative Maintenance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is reliable if:</a:t>
            </a:r>
          </a:p>
          <a:p>
            <a:pPr lvl="1"/>
            <a:r>
              <a:rPr lang="en-US" smtClean="0"/>
              <a:t>It is not modified by non-Microsoft software updates</a:t>
            </a:r>
          </a:p>
          <a:p>
            <a:pPr lvl="1"/>
            <a:r>
              <a:rPr lang="en-US" smtClean="0"/>
              <a:t>It is patched with necessary updates from Microsoft</a:t>
            </a:r>
          </a:p>
          <a:p>
            <a:r>
              <a:rPr lang="en-US" smtClean="0"/>
              <a:t>Windows 7 guarantees these points with Windows File and Resource Protection and Windows Update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Resource Protection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File Protection</a:t>
            </a:r>
          </a:p>
          <a:p>
            <a:pPr lvl="1"/>
            <a:r>
              <a:rPr lang="en-US" smtClean="0"/>
              <a:t>Protects operating system files so they would not be replaced with incompatible versions</a:t>
            </a:r>
          </a:p>
          <a:p>
            <a:r>
              <a:rPr lang="en-US" smtClean="0"/>
              <a:t>Windows Resource Protection</a:t>
            </a:r>
          </a:p>
          <a:p>
            <a:pPr lvl="1"/>
            <a:r>
              <a:rPr lang="en-US" smtClean="0"/>
              <a:t>Protect critical operating system files and registry keys</a:t>
            </a:r>
          </a:p>
          <a:p>
            <a:pPr lvl="2"/>
            <a:r>
              <a:rPr lang="en-US" smtClean="0"/>
              <a:t>By restricting permissions to these resources</a:t>
            </a:r>
          </a:p>
          <a:p>
            <a:r>
              <a:rPr lang="en-US" smtClean="0"/>
              <a:t>Protected files can only be modified by the TrustedInstaller service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Troubleshooting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section reviews the DirectX diagnostic testing tool and the Windows 7 boot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DirectX Diagnostic Testing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supports a rich graphical environment</a:t>
            </a:r>
          </a:p>
          <a:p>
            <a:r>
              <a:rPr lang="en-US" dirty="0" smtClean="0"/>
              <a:t>Many games and media applications are written to use the DirectX programming</a:t>
            </a:r>
          </a:p>
          <a:p>
            <a:pPr lvl="1"/>
            <a:r>
              <a:rPr lang="en-US" dirty="0" smtClean="0"/>
              <a:t>Allows those applications to interact with sound, video, and input devices</a:t>
            </a:r>
          </a:p>
          <a:p>
            <a:r>
              <a:rPr lang="en-US" dirty="0" smtClean="0"/>
              <a:t>Windows 7 provides a DirectX diagnostic tool for user-based testing</a:t>
            </a:r>
          </a:p>
          <a:p>
            <a:pPr lvl="1"/>
            <a:r>
              <a:rPr lang="en-US" dirty="0" smtClean="0"/>
              <a:t>Located in %</a:t>
            </a:r>
            <a:r>
              <a:rPr lang="en-US" dirty="0" err="1" smtClean="0"/>
              <a:t>SystemRoot</a:t>
            </a:r>
            <a:r>
              <a:rPr lang="en-US" dirty="0" smtClean="0"/>
              <a:t>%\System32 and named DXDIAG.EXE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Boot Process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4572000"/>
          </a:xfrm>
        </p:spPr>
        <p:txBody>
          <a:bodyPr/>
          <a:lstStyle/>
          <a:p>
            <a:r>
              <a:rPr lang="en-US" dirty="0" smtClean="0"/>
              <a:t>Basic Input Output System (BIOS)</a:t>
            </a:r>
          </a:p>
          <a:p>
            <a:pPr lvl="1"/>
            <a:r>
              <a:rPr lang="en-US" dirty="0" smtClean="0"/>
              <a:t>Acts as an interface between hardware and the operating system</a:t>
            </a:r>
          </a:p>
          <a:p>
            <a:pPr lvl="1"/>
            <a:r>
              <a:rPr lang="en-US" dirty="0" smtClean="0"/>
              <a:t>Embedded within the motherboard</a:t>
            </a:r>
          </a:p>
          <a:p>
            <a:r>
              <a:rPr lang="en-US" dirty="0" smtClean="0"/>
              <a:t>Operating system is written to communicate with the BIOS rather than standard hardware</a:t>
            </a:r>
          </a:p>
          <a:p>
            <a:r>
              <a:rPr lang="en-US" dirty="0" smtClean="0"/>
              <a:t>One limitation is the requirement for a 16-bit real-mode interface</a:t>
            </a:r>
          </a:p>
          <a:p>
            <a:r>
              <a:rPr lang="en-US" dirty="0" smtClean="0"/>
              <a:t>United Extensible Firmware Interface (UEFI)</a:t>
            </a:r>
          </a:p>
          <a:p>
            <a:pPr lvl="1"/>
            <a:r>
              <a:rPr lang="en-US" dirty="0" smtClean="0"/>
              <a:t>New standard for firmware that can support additional processors such as Itanium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Boot Process (cont'd.)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4572000"/>
          </a:xfrm>
        </p:spPr>
        <p:txBody>
          <a:bodyPr/>
          <a:lstStyle/>
          <a:p>
            <a:r>
              <a:rPr lang="en-US" dirty="0" smtClean="0"/>
              <a:t>Boot components</a:t>
            </a:r>
          </a:p>
          <a:p>
            <a:pPr lvl="1"/>
            <a:r>
              <a:rPr lang="en-US" dirty="0" err="1" smtClean="0"/>
              <a:t>Bootmgr</a:t>
            </a:r>
            <a:endParaRPr lang="en-US" dirty="0" smtClean="0"/>
          </a:p>
          <a:p>
            <a:pPr lvl="1"/>
            <a:r>
              <a:rPr lang="en-US" dirty="0" smtClean="0"/>
              <a:t>Boot configuration data</a:t>
            </a:r>
          </a:p>
          <a:p>
            <a:pPr lvl="1"/>
            <a:r>
              <a:rPr lang="en-US" dirty="0" smtClean="0"/>
              <a:t>Winload.exe</a:t>
            </a:r>
          </a:p>
          <a:p>
            <a:pPr lvl="1"/>
            <a:r>
              <a:rPr lang="en-US" dirty="0" smtClean="0"/>
              <a:t>Winresume.exe</a:t>
            </a:r>
          </a:p>
          <a:p>
            <a:r>
              <a:rPr lang="en-US" dirty="0" smtClean="0"/>
              <a:t>Boot process modification</a:t>
            </a:r>
          </a:p>
          <a:p>
            <a:pPr lvl="1"/>
            <a:r>
              <a:rPr lang="en-US" dirty="0" smtClean="0"/>
              <a:t>Tools you can use to modify the boot process</a:t>
            </a:r>
          </a:p>
          <a:p>
            <a:pPr lvl="2"/>
            <a:r>
              <a:rPr lang="en-US" dirty="0" smtClean="0"/>
              <a:t>Startup and Recovery</a:t>
            </a:r>
          </a:p>
          <a:p>
            <a:pPr lvl="2"/>
            <a:r>
              <a:rPr lang="en-US" dirty="0" smtClean="0"/>
              <a:t>System Configuration</a:t>
            </a:r>
          </a:p>
          <a:p>
            <a:pPr lvl="2"/>
            <a:r>
              <a:rPr lang="en-US" dirty="0" err="1" smtClean="0"/>
              <a:t>BCDEdit</a:t>
            </a:r>
            <a:endParaRPr lang="en-US" dirty="0" smtClean="0"/>
          </a:p>
          <a:p>
            <a:pPr lvl="2"/>
            <a:r>
              <a:rPr lang="en-US" dirty="0" smtClean="0"/>
              <a:t>Windows Management Interface (WMI)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Information Window</a:t>
            </a:r>
            <a:endParaRPr lang="en-US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1828800"/>
            <a:ext cx="86677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9326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932688"/>
            <a:ext cx="1066800" cy="329184"/>
          </a:xfrm>
        </p:spPr>
        <p:txBody>
          <a:bodyPr/>
          <a:lstStyle/>
          <a:p>
            <a:pPr>
              <a:defRPr/>
            </a:pPr>
            <a:fld id="{9F374708-351D-4DC6-ACD1-560AA6FF0D6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066800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boot record is loaded from hard drive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1452" y="15621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5175" y="1955087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boot record loads the active partition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41228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8052" y="2793287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Booting is started form the active directory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325048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600" y="3631487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Booting reads the BDC and processes the boot menu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408868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8052" y="4469687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Booting loads Winload.exe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2000" y="492688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5334000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Winload.exe loads the kernel and the HAL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68575" y="57912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34950" y="6172200"/>
            <a:ext cx="86868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kernel starts and loads the remainder of the operating system</a:t>
            </a:r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Windows 7 Boot Process (cont'd.)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2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Several tools provide detailed information about what is happening with a computer</a:t>
            </a:r>
          </a:p>
          <a:p>
            <a:r>
              <a:rPr lang="en-US" smtClean="0"/>
              <a:t>Solution guidelines provide a basis for a common sense approach to troubleshooting problems</a:t>
            </a:r>
          </a:p>
          <a:p>
            <a:r>
              <a:rPr lang="en-US" smtClean="0"/>
              <a:t>Windows Backup and Restore utility helps protect user data before a loss occurs</a:t>
            </a:r>
          </a:p>
          <a:p>
            <a:r>
              <a:rPr lang="en-US" smtClean="0"/>
              <a:t>Windows 7 includes several methods to repair Windows 7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(cont'd.)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The Windows Recovery Environment can:</a:t>
            </a:r>
          </a:p>
          <a:p>
            <a:pPr lvl="1"/>
            <a:r>
              <a:rPr lang="en-US" smtClean="0"/>
              <a:t>Run the Startup Repair tool</a:t>
            </a:r>
          </a:p>
          <a:p>
            <a:pPr lvl="1"/>
            <a:r>
              <a:rPr lang="en-US" smtClean="0"/>
              <a:t>Restore a Complete PC Backup</a:t>
            </a:r>
          </a:p>
          <a:p>
            <a:pPr lvl="1"/>
            <a:r>
              <a:rPr lang="en-US" smtClean="0"/>
              <a:t>Roll back system state to a prior restore point</a:t>
            </a:r>
          </a:p>
          <a:p>
            <a:pPr lvl="1"/>
            <a:r>
              <a:rPr lang="en-US" smtClean="0"/>
              <a:t>Run the Windows Memory Diagnostic</a:t>
            </a:r>
          </a:p>
          <a:p>
            <a:pPr lvl="1"/>
            <a:r>
              <a:rPr lang="en-US" smtClean="0"/>
              <a:t>Run a command prompt for low-level diagnostic commands</a:t>
            </a:r>
          </a:p>
          <a:p>
            <a:r>
              <a:rPr lang="en-US" smtClean="0"/>
              <a:t>Windows 7 protects operating system files with Windows File and Resource protection</a:t>
            </a:r>
          </a:p>
          <a:p>
            <a:r>
              <a:rPr lang="en-US" smtClean="0"/>
              <a:t>Advanced troubleshooting includes DirectX diagnostic tool and Windows 7 boot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Task Scheduler</a:t>
            </a:r>
          </a:p>
          <a:p>
            <a:pPr lvl="2"/>
            <a:r>
              <a:rPr lang="en-US" smtClean="0"/>
              <a:t>View the recent and current status of tasks that are started automatically</a:t>
            </a:r>
          </a:p>
          <a:p>
            <a:pPr lvl="1"/>
            <a:r>
              <a:rPr lang="en-US" smtClean="0"/>
              <a:t>Event Viewer</a:t>
            </a:r>
          </a:p>
          <a:p>
            <a:pPr lvl="2"/>
            <a:r>
              <a:rPr lang="en-US" smtClean="0"/>
              <a:t>Browse and manage the records of system events and messages stored in system event logs</a:t>
            </a:r>
          </a:p>
          <a:p>
            <a:pPr lvl="2"/>
            <a:r>
              <a:rPr lang="en-US" smtClean="0"/>
              <a:t>Each event log has its own properties</a:t>
            </a:r>
          </a:p>
          <a:p>
            <a:pPr lvl="3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Collection (cont'd.)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  <a:p>
            <a:pPr lvl="1"/>
            <a:r>
              <a:rPr lang="en-US" smtClean="0"/>
              <a:t>Event Viewer (cont'd.)</a:t>
            </a:r>
          </a:p>
          <a:p>
            <a:pPr lvl="2"/>
            <a:r>
              <a:rPr lang="en-US" smtClean="0"/>
              <a:t>Data in an event log can be filtered</a:t>
            </a:r>
          </a:p>
          <a:p>
            <a:pPr lvl="2"/>
            <a:r>
              <a:rPr lang="en-US" smtClean="0"/>
              <a:t>Event log filter can be defined separately for each log</a:t>
            </a:r>
          </a:p>
          <a:p>
            <a:pPr lvl="2"/>
            <a:r>
              <a:rPr lang="en-US" smtClean="0"/>
              <a:t>Filter can be edited in XML format by opening a log’s filter and selecting the XML tab</a:t>
            </a:r>
          </a:p>
          <a:p>
            <a:pPr lvl="2"/>
            <a:r>
              <a:rPr lang="en-US" smtClean="0"/>
              <a:t>Custom view</a:t>
            </a:r>
          </a:p>
          <a:p>
            <a:pPr lvl="3"/>
            <a:r>
              <a:rPr lang="en-US" smtClean="0"/>
              <a:t>Presents the same options as an individual filter, but multiple logs or sources can be selected</a:t>
            </a:r>
          </a:p>
          <a:p>
            <a:pPr lvl="2"/>
            <a:r>
              <a:rPr lang="en-US" smtClean="0"/>
              <a:t>Single event in the log can be highlighted in the upper-middle pane</a:t>
            </a:r>
          </a:p>
          <a:p>
            <a:pPr lvl="3"/>
            <a:r>
              <a:rPr lang="en-US" smtClean="0"/>
              <a:t>Details are displayed in the lower-middle pane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2467</Words>
  <Application>Microsoft Office PowerPoint</Application>
  <PresentationFormat>On-screen Show (4:3)</PresentationFormat>
  <Paragraphs>392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宋体</vt:lpstr>
      <vt:lpstr>Arial</vt:lpstr>
      <vt:lpstr>Times New Roman</vt:lpstr>
      <vt:lpstr>Clarity</vt:lpstr>
      <vt:lpstr>MCTS Guide to Microsoft Windows 7 </vt:lpstr>
      <vt:lpstr>Objectives</vt:lpstr>
      <vt:lpstr>General Principles of Troubleshooting</vt:lpstr>
      <vt:lpstr>Information Collection</vt:lpstr>
      <vt:lpstr>Information Collection (cont'd.)</vt:lpstr>
      <vt:lpstr>System Information Window</vt:lpstr>
      <vt:lpstr>Information Collection (cont'd.)</vt:lpstr>
      <vt:lpstr>Information Collection (cont'd.)</vt:lpstr>
      <vt:lpstr>Information Collection (cont'd.)</vt:lpstr>
      <vt:lpstr>Information Collection (cont'd.)</vt:lpstr>
      <vt:lpstr>Information Collection (cont'd.)</vt:lpstr>
      <vt:lpstr>Information Collection (cont'd.)</vt:lpstr>
      <vt:lpstr>Netlogon Properties Dialog Box</vt:lpstr>
      <vt:lpstr>Information Collection (cont'd.)</vt:lpstr>
      <vt:lpstr>Netlogon Properties Dialog Box</vt:lpstr>
      <vt:lpstr>Netlogon Properties Dialog Box</vt:lpstr>
      <vt:lpstr>Information Collection (cont'd.)</vt:lpstr>
      <vt:lpstr>Troubleshooting Window</vt:lpstr>
      <vt:lpstr>Reliability Monitor</vt:lpstr>
      <vt:lpstr>Information Collection (cont'd.)</vt:lpstr>
      <vt:lpstr>Solution Guidelines</vt:lpstr>
      <vt:lpstr>Windows Backup and Restore</vt:lpstr>
      <vt:lpstr>Windows Backup Utility Window</vt:lpstr>
      <vt:lpstr>File Backup</vt:lpstr>
      <vt:lpstr>Backup Setup</vt:lpstr>
      <vt:lpstr>Backup Setup</vt:lpstr>
      <vt:lpstr>Backup Setup</vt:lpstr>
      <vt:lpstr>File Backup (cont'd.)</vt:lpstr>
      <vt:lpstr>Restore Files</vt:lpstr>
      <vt:lpstr>Create a System Image</vt:lpstr>
      <vt:lpstr>Repairing Windows 7</vt:lpstr>
      <vt:lpstr>Advanced Boot Options Menu</vt:lpstr>
      <vt:lpstr>Advanced Boot Options Menu (cont'd.)</vt:lpstr>
      <vt:lpstr>Advanced Boot Options Menu (cont'd.)</vt:lpstr>
      <vt:lpstr>Advanced Boot Options Menu (cont'd.)</vt:lpstr>
      <vt:lpstr>Advanced Boot Options Menu (cont'd.)</vt:lpstr>
      <vt:lpstr>System Restore</vt:lpstr>
      <vt:lpstr>System Restore (cont'd.)</vt:lpstr>
      <vt:lpstr>System Restore Window</vt:lpstr>
      <vt:lpstr>Device Driver Rollback</vt:lpstr>
      <vt:lpstr>Device Driver Rollback (cont'd.)</vt:lpstr>
      <vt:lpstr>Windows Recovery Environment</vt:lpstr>
      <vt:lpstr>Windows Recovery Environment (cont'd.)</vt:lpstr>
      <vt:lpstr>Windows Recovery Environment (cont'd.)</vt:lpstr>
      <vt:lpstr>Windows Recovery Environment (cont'd.)</vt:lpstr>
      <vt:lpstr>Windows Recovery Environment (cont'd.)</vt:lpstr>
      <vt:lpstr>Windows Recovery Environment (cont'd.)</vt:lpstr>
      <vt:lpstr>Windows Recovery Environment (cont'd.)</vt:lpstr>
      <vt:lpstr>Windows Recovery Environment (cont'd.)</vt:lpstr>
      <vt:lpstr>Windows Recovery Environment (cont'd.)</vt:lpstr>
      <vt:lpstr>Automatic Repairs</vt:lpstr>
      <vt:lpstr>Automatic Repairs (cont’d.)</vt:lpstr>
      <vt:lpstr>Automatic Repairs (cont’d.)</vt:lpstr>
      <vt:lpstr>Preventative Maintenance</vt:lpstr>
      <vt:lpstr>Windows Resource Protection</vt:lpstr>
      <vt:lpstr>Advanced Troubleshooting</vt:lpstr>
      <vt:lpstr>DirectX Diagnostic Testing</vt:lpstr>
      <vt:lpstr>Windows 7 Boot Process</vt:lpstr>
      <vt:lpstr>Windows 7 Boot Process (cont'd.)</vt:lpstr>
      <vt:lpstr>PowerPoint Presentation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1455</cp:revision>
  <dcterms:created xsi:type="dcterms:W3CDTF">2002-09-27T23:29:22Z</dcterms:created>
  <dcterms:modified xsi:type="dcterms:W3CDTF">2014-01-06T17:13:43Z</dcterms:modified>
</cp:coreProperties>
</file>